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65" r:id="rId2"/>
    <p:sldId id="256" r:id="rId3"/>
    <p:sldId id="266" r:id="rId4"/>
    <p:sldId id="383" r:id="rId5"/>
    <p:sldId id="598" r:id="rId6"/>
    <p:sldId id="652" r:id="rId7"/>
    <p:sldId id="653" r:id="rId8"/>
    <p:sldId id="654" r:id="rId9"/>
    <p:sldId id="655" r:id="rId10"/>
    <p:sldId id="656" r:id="rId11"/>
    <p:sldId id="657" r:id="rId12"/>
    <p:sldId id="658" r:id="rId13"/>
    <p:sldId id="659" r:id="rId14"/>
    <p:sldId id="660" r:id="rId15"/>
    <p:sldId id="714" r:id="rId16"/>
    <p:sldId id="661" r:id="rId17"/>
    <p:sldId id="662" r:id="rId18"/>
    <p:sldId id="663" r:id="rId19"/>
    <p:sldId id="664" r:id="rId20"/>
    <p:sldId id="665" r:id="rId21"/>
    <p:sldId id="666" r:id="rId22"/>
    <p:sldId id="668" r:id="rId23"/>
    <p:sldId id="669" r:id="rId24"/>
    <p:sldId id="670" r:id="rId25"/>
    <p:sldId id="671" r:id="rId26"/>
    <p:sldId id="715" r:id="rId27"/>
    <p:sldId id="672" r:id="rId28"/>
    <p:sldId id="673" r:id="rId29"/>
    <p:sldId id="674" r:id="rId30"/>
    <p:sldId id="675" r:id="rId31"/>
    <p:sldId id="676" r:id="rId32"/>
    <p:sldId id="677" r:id="rId33"/>
    <p:sldId id="678" r:id="rId34"/>
    <p:sldId id="679" r:id="rId35"/>
    <p:sldId id="680" r:id="rId36"/>
    <p:sldId id="681" r:id="rId37"/>
    <p:sldId id="682" r:id="rId38"/>
    <p:sldId id="716" r:id="rId39"/>
    <p:sldId id="684" r:id="rId40"/>
    <p:sldId id="685" r:id="rId41"/>
    <p:sldId id="686" r:id="rId42"/>
    <p:sldId id="687" r:id="rId43"/>
    <p:sldId id="688" r:id="rId44"/>
    <p:sldId id="689" r:id="rId45"/>
    <p:sldId id="690" r:id="rId46"/>
    <p:sldId id="691" r:id="rId47"/>
    <p:sldId id="717" r:id="rId48"/>
    <p:sldId id="693" r:id="rId49"/>
    <p:sldId id="694" r:id="rId50"/>
    <p:sldId id="695" r:id="rId51"/>
    <p:sldId id="696" r:id="rId52"/>
    <p:sldId id="697" r:id="rId53"/>
    <p:sldId id="718" r:id="rId54"/>
    <p:sldId id="692" r:id="rId55"/>
    <p:sldId id="719" r:id="rId56"/>
    <p:sldId id="699" r:id="rId57"/>
    <p:sldId id="700" r:id="rId58"/>
    <p:sldId id="701" r:id="rId59"/>
    <p:sldId id="720" r:id="rId60"/>
    <p:sldId id="698" r:id="rId61"/>
    <p:sldId id="702" r:id="rId62"/>
    <p:sldId id="721" r:id="rId63"/>
    <p:sldId id="703" r:id="rId64"/>
    <p:sldId id="704" r:id="rId65"/>
    <p:sldId id="705" r:id="rId66"/>
    <p:sldId id="706" r:id="rId67"/>
    <p:sldId id="707" r:id="rId68"/>
    <p:sldId id="708" r:id="rId69"/>
    <p:sldId id="709" r:id="rId70"/>
    <p:sldId id="722" r:id="rId71"/>
    <p:sldId id="710" r:id="rId72"/>
    <p:sldId id="723" r:id="rId73"/>
    <p:sldId id="711" r:id="rId74"/>
    <p:sldId id="712" r:id="rId75"/>
    <p:sldId id="713" r:id="rId76"/>
    <p:sldId id="651" r:id="rId7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8898" autoAdjust="0"/>
  </p:normalViewPr>
  <p:slideViewPr>
    <p:cSldViewPr>
      <p:cViewPr varScale="1">
        <p:scale>
          <a:sx n="73" d="100"/>
          <a:sy n="73" d="100"/>
        </p:scale>
        <p:origin x="1320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94903"/>
            <a:ext cx="1702710" cy="251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9552" y="186025"/>
            <a:ext cx="4295775" cy="4591050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52" y="4222823"/>
            <a:ext cx="5607348" cy="117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단계별로 배우는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2018-01-16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79" y="2275707"/>
            <a:ext cx="3148760" cy="13224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79" y="3563055"/>
            <a:ext cx="7108326" cy="28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8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9" y="2485678"/>
            <a:ext cx="7187045" cy="37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75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ko-KR" altLang="en-US" dirty="0"/>
              <a:t>좌측 프로젝트 창의 </a:t>
            </a:r>
            <a:r>
              <a:rPr lang="en-US" altLang="ko-KR" dirty="0"/>
              <a:t>app </a:t>
            </a:r>
            <a:r>
              <a:rPr lang="ko-KR" altLang="en-US" dirty="0"/>
              <a:t>폴더에서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/>
              <a:t>New]-[Service]-[Service</a:t>
            </a:r>
            <a:r>
              <a:rPr lang="en-US" altLang="ko-KR" dirty="0" smtClean="0"/>
              <a:t>]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91" y="2785010"/>
            <a:ext cx="5321665" cy="38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8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/>
              <a:t>[Finish] </a:t>
            </a:r>
            <a:r>
              <a:rPr lang="ko-KR" altLang="en-US" dirty="0"/>
              <a:t>버튼을 클릭하여 기본값으로 서비스 클래스를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485678"/>
            <a:ext cx="5829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3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 err="1"/>
              <a:t>onCreate</a:t>
            </a:r>
            <a:r>
              <a:rPr lang="en-US" altLang="ko-KR" dirty="0"/>
              <a:t> ( 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onStartCommand</a:t>
            </a:r>
            <a:r>
              <a:rPr lang="en-US" altLang="ko-KR" dirty="0" smtClean="0"/>
              <a:t> </a:t>
            </a:r>
            <a:r>
              <a:rPr lang="en-US" altLang="ko-KR" dirty="0"/>
              <a:t>( ) , </a:t>
            </a:r>
            <a:r>
              <a:rPr lang="en-US" altLang="ko-KR" dirty="0" err="1"/>
              <a:t>onDestroy</a:t>
            </a:r>
            <a:r>
              <a:rPr lang="en-US" altLang="ko-KR" dirty="0"/>
              <a:t> ( ) </a:t>
            </a:r>
            <a:r>
              <a:rPr lang="ko-KR" altLang="en-US" dirty="0" smtClean="0"/>
              <a:t>메서드 재정의</a:t>
            </a:r>
            <a:endParaRPr lang="en-US" altLang="ko-KR" dirty="0" smtClean="0"/>
          </a:p>
          <a:p>
            <a:r>
              <a:rPr lang="en-US" altLang="ko-KR" dirty="0" err="1"/>
              <a:t>onStartCommand</a:t>
            </a:r>
            <a:r>
              <a:rPr lang="en-US" altLang="ko-KR" dirty="0"/>
              <a:t>( ) </a:t>
            </a:r>
            <a:r>
              <a:rPr lang="ko-KR" altLang="en-US" dirty="0" smtClean="0"/>
              <a:t>메서드는 </a:t>
            </a:r>
            <a:r>
              <a:rPr lang="ko-KR" altLang="en-US" dirty="0"/>
              <a:t>빨간 </a:t>
            </a:r>
            <a:r>
              <a:rPr lang="ko-KR" altLang="en-US" dirty="0" smtClean="0"/>
              <a:t>줄 </a:t>
            </a:r>
            <a:r>
              <a:rPr lang="ko-KR" altLang="en-US" dirty="0"/>
              <a:t>부분을 </a:t>
            </a:r>
            <a:r>
              <a:rPr lang="ko-KR" altLang="en-US" dirty="0" smtClean="0"/>
              <a:t>삭제하고 진행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12" y="2994251"/>
            <a:ext cx="7930452" cy="117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8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 err="1"/>
              <a:t>onCreate</a:t>
            </a:r>
            <a:r>
              <a:rPr lang="en-US" altLang="ko-KR" dirty="0"/>
              <a:t> ( 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onStartCommand</a:t>
            </a:r>
            <a:r>
              <a:rPr lang="en-US" altLang="ko-KR" dirty="0" smtClean="0"/>
              <a:t> </a:t>
            </a:r>
            <a:r>
              <a:rPr lang="en-US" altLang="ko-KR" dirty="0"/>
              <a:t>( ) , </a:t>
            </a:r>
            <a:r>
              <a:rPr lang="en-US" altLang="ko-KR" dirty="0" err="1"/>
              <a:t>onDestroy</a:t>
            </a:r>
            <a:r>
              <a:rPr lang="en-US" altLang="ko-KR" dirty="0"/>
              <a:t> ( ) </a:t>
            </a:r>
            <a:r>
              <a:rPr lang="ko-KR" altLang="en-US" dirty="0" smtClean="0"/>
              <a:t>메서드 재정의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24" y="2485678"/>
            <a:ext cx="6497896" cy="34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0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 err="1"/>
              <a:t>onCreate</a:t>
            </a:r>
            <a:r>
              <a:rPr lang="en-US" altLang="ko-KR" dirty="0"/>
              <a:t> ( 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onStartCommand</a:t>
            </a:r>
            <a:r>
              <a:rPr lang="en-US" altLang="ko-KR" dirty="0" smtClean="0"/>
              <a:t> </a:t>
            </a:r>
            <a:r>
              <a:rPr lang="en-US" altLang="ko-KR" dirty="0"/>
              <a:t>( ) , </a:t>
            </a:r>
            <a:r>
              <a:rPr lang="en-US" altLang="ko-KR" dirty="0" err="1"/>
              <a:t>onDestroy</a:t>
            </a:r>
            <a:r>
              <a:rPr lang="en-US" altLang="ko-KR" dirty="0"/>
              <a:t> ( ) </a:t>
            </a:r>
            <a:r>
              <a:rPr lang="ko-KR" altLang="en-US" dirty="0" smtClean="0"/>
              <a:t>메서드 재정의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73" y="2455034"/>
            <a:ext cx="7124070" cy="36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7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 err="1"/>
              <a:t>onCreate</a:t>
            </a:r>
            <a:r>
              <a:rPr lang="en-US" altLang="ko-KR" dirty="0"/>
              <a:t> ( 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onStartCommand</a:t>
            </a:r>
            <a:r>
              <a:rPr lang="en-US" altLang="ko-KR" dirty="0" smtClean="0"/>
              <a:t> </a:t>
            </a:r>
            <a:r>
              <a:rPr lang="en-US" altLang="ko-KR" dirty="0"/>
              <a:t>( ) , </a:t>
            </a:r>
            <a:r>
              <a:rPr lang="en-US" altLang="ko-KR" dirty="0" err="1"/>
              <a:t>onDestroy</a:t>
            </a:r>
            <a:r>
              <a:rPr lang="en-US" altLang="ko-KR" dirty="0"/>
              <a:t> ( ) </a:t>
            </a:r>
            <a:r>
              <a:rPr lang="ko-KR" altLang="en-US" dirty="0" smtClean="0"/>
              <a:t>메서드 재정의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28" y="2400156"/>
            <a:ext cx="7131942" cy="40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2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 err="1"/>
              <a:t>onCreate</a:t>
            </a:r>
            <a:r>
              <a:rPr lang="en-US" altLang="ko-KR" dirty="0"/>
              <a:t> ( 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onStartCommand</a:t>
            </a:r>
            <a:r>
              <a:rPr lang="en-US" altLang="ko-KR" dirty="0" smtClean="0"/>
              <a:t> </a:t>
            </a:r>
            <a:r>
              <a:rPr lang="en-US" altLang="ko-KR" dirty="0"/>
              <a:t>( ) , </a:t>
            </a:r>
            <a:r>
              <a:rPr lang="en-US" altLang="ko-KR" dirty="0" err="1"/>
              <a:t>onDestroy</a:t>
            </a:r>
            <a:r>
              <a:rPr lang="en-US" altLang="ko-KR" dirty="0"/>
              <a:t> ( ) </a:t>
            </a:r>
            <a:r>
              <a:rPr lang="ko-KR" altLang="en-US" dirty="0" smtClean="0"/>
              <a:t>메서드 재정의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09" y="2575470"/>
            <a:ext cx="7116198" cy="32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smtClean="0"/>
              <a:t>서비스 시작 혹은 중지 코드 작성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73" y="2452038"/>
            <a:ext cx="7116198" cy="32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4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10. </a:t>
            </a:r>
            <a:r>
              <a:rPr lang="ko-KR" altLang="en-US" sz="2800" dirty="0" smtClean="0"/>
              <a:t>서비스와 </a:t>
            </a:r>
            <a:r>
              <a:rPr lang="ko-KR" altLang="en-US" sz="2800" dirty="0" err="1" smtClean="0"/>
              <a:t>브로드캐스트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수신기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smtClean="0"/>
              <a:t>서비스 시작 혹은 중지 코드 작성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2" y="2510276"/>
            <a:ext cx="7076839" cy="32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27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ko-KR" altLang="en-US" smtClean="0"/>
              <a:t>실행 화면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" y="2276872"/>
            <a:ext cx="2164773" cy="36997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260650"/>
            <a:ext cx="5860987" cy="43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4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바인드된</a:t>
            </a:r>
            <a:r>
              <a:rPr lang="ko-KR" altLang="en-US" dirty="0"/>
              <a:t> 서비스를 작성하고 사용하는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95" y="1859628"/>
            <a:ext cx="6903657" cy="4809732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 smtClean="0"/>
              <a:t>바인드된</a:t>
            </a:r>
            <a:r>
              <a:rPr lang="ko-KR" altLang="en-US" dirty="0" smtClean="0"/>
              <a:t> 서비스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652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281776"/>
            <a:ext cx="2503265" cy="12988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398" y="3486790"/>
            <a:ext cx="7116198" cy="3038554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15673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208912" cy="4864149"/>
          </a:xfrm>
        </p:spPr>
        <p:txBody>
          <a:bodyPr/>
          <a:lstStyle/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16" y="2689295"/>
            <a:ext cx="7092583" cy="29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59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437760" cy="4864149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10-1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단계를 </a:t>
            </a:r>
            <a:r>
              <a:rPr lang="ko-KR" altLang="en-US" dirty="0"/>
              <a:t>따라 </a:t>
            </a:r>
            <a:r>
              <a:rPr lang="en-US" altLang="ko-KR" dirty="0" err="1"/>
              <a:t>MyService</a:t>
            </a:r>
            <a:r>
              <a:rPr lang="en-US" altLang="ko-KR" dirty="0"/>
              <a:t> </a:t>
            </a:r>
            <a:r>
              <a:rPr lang="ko-KR" altLang="en-US" dirty="0" smtClean="0"/>
              <a:t>클래스 생성</a:t>
            </a:r>
            <a:endParaRPr lang="en-US" altLang="ko-KR" dirty="0" smtClean="0"/>
          </a:p>
          <a:p>
            <a:r>
              <a:rPr lang="ko-KR" altLang="en-US" dirty="0"/>
              <a:t>생성된 </a:t>
            </a:r>
            <a:r>
              <a:rPr lang="en-US" altLang="ko-KR" dirty="0" err="1"/>
              <a:t>MyService</a:t>
            </a:r>
            <a:r>
              <a:rPr lang="en-US" altLang="ko-KR" dirty="0"/>
              <a:t> </a:t>
            </a:r>
            <a:r>
              <a:rPr lang="ko-KR" altLang="en-US" dirty="0"/>
              <a:t>클래스의 기존 </a:t>
            </a:r>
            <a:r>
              <a:rPr lang="ko-KR" altLang="en-US" dirty="0" smtClean="0"/>
              <a:t>코드 </a:t>
            </a:r>
            <a:r>
              <a:rPr lang="ko-KR" altLang="en-US" dirty="0"/>
              <a:t>일부 </a:t>
            </a:r>
            <a:r>
              <a:rPr lang="ko-KR" altLang="en-US" dirty="0" smtClean="0"/>
              <a:t>변경과 </a:t>
            </a:r>
            <a:r>
              <a:rPr lang="ko-KR" altLang="en-US" dirty="0" err="1" smtClean="0"/>
              <a:t>새코드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57" y="3212976"/>
            <a:ext cx="7163430" cy="24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7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33203"/>
            <a:ext cx="8437760" cy="4864149"/>
          </a:xfrm>
        </p:spPr>
        <p:txBody>
          <a:bodyPr/>
          <a:lstStyle/>
          <a:p>
            <a:r>
              <a:rPr lang="ko-KR" altLang="en-US" dirty="0"/>
              <a:t>생성된 </a:t>
            </a:r>
            <a:r>
              <a:rPr lang="en-US" altLang="ko-KR" dirty="0" err="1"/>
              <a:t>MyService</a:t>
            </a:r>
            <a:r>
              <a:rPr lang="en-US" altLang="ko-KR" dirty="0"/>
              <a:t> </a:t>
            </a:r>
            <a:r>
              <a:rPr lang="ko-KR" altLang="en-US" dirty="0"/>
              <a:t>클래스의 기존 코드 일부 변경과 </a:t>
            </a:r>
            <a:r>
              <a:rPr lang="ko-KR" altLang="en-US" dirty="0" err="1"/>
              <a:t>새코드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8" y="2780928"/>
            <a:ext cx="7108327" cy="34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7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733203"/>
            <a:ext cx="8437760" cy="486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 err="1"/>
              <a:t>MainActivity</a:t>
            </a:r>
            <a:r>
              <a:rPr kumimoji="0" lang="en-US" altLang="ko-KR" dirty="0"/>
              <a:t> </a:t>
            </a:r>
            <a:r>
              <a:rPr kumimoji="0" lang="ko-KR" altLang="en-US" dirty="0"/>
              <a:t>클래스에 버튼 클릭 시 </a:t>
            </a:r>
            <a:r>
              <a:rPr kumimoji="0" lang="ko-KR" altLang="en-US" dirty="0" smtClean="0"/>
              <a:t>계산 기능을 사용하는 코드 작성</a:t>
            </a:r>
            <a:endParaRPr kumimoji="0" lang="en-US" altLang="ko-KR" dirty="0" smtClean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927838" y="2708920"/>
            <a:ext cx="6784267" cy="25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733203"/>
            <a:ext cx="8437760" cy="486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 err="1"/>
              <a:t>MainActivity</a:t>
            </a:r>
            <a:r>
              <a:rPr kumimoji="0" lang="en-US" altLang="ko-KR" dirty="0"/>
              <a:t> </a:t>
            </a:r>
            <a:r>
              <a:rPr kumimoji="0" lang="ko-KR" altLang="en-US" dirty="0"/>
              <a:t>클래스에 버튼 클릭 시 </a:t>
            </a:r>
            <a:r>
              <a:rPr kumimoji="0" lang="ko-KR" altLang="en-US" dirty="0" smtClean="0"/>
              <a:t>계산 기능을 사용하는 코드 작성</a:t>
            </a:r>
            <a:endParaRPr kumimoji="0"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378173"/>
            <a:ext cx="5345736" cy="44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1733203"/>
            <a:ext cx="8437760" cy="486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 err="1"/>
              <a:t>MainActivity</a:t>
            </a:r>
            <a:r>
              <a:rPr kumimoji="0" lang="en-US" altLang="ko-KR" dirty="0"/>
              <a:t> </a:t>
            </a:r>
            <a:r>
              <a:rPr kumimoji="0" lang="ko-KR" altLang="en-US" dirty="0"/>
              <a:t>클래스에 버튼 클릭 시 </a:t>
            </a:r>
            <a:r>
              <a:rPr kumimoji="0" lang="ko-KR" altLang="en-US" dirty="0" smtClean="0"/>
              <a:t>계산 기능을 사용하는 코드 작성</a:t>
            </a:r>
            <a:endParaRPr kumimoji="0" lang="en-US" altLang="ko-KR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971600" y="2204864"/>
            <a:ext cx="5467393" cy="4753020"/>
            <a:chOff x="1838304" y="2001725"/>
            <a:chExt cx="5467393" cy="47530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304" y="2001725"/>
              <a:ext cx="5467393" cy="291260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6927" y="4844020"/>
              <a:ext cx="5410143" cy="1910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335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latin typeface="맑은 고딕" panose="020B0503020000020004" pitchFamily="50" charset="-127"/>
              </a:rPr>
              <a:t>01 </a:t>
            </a:r>
            <a:r>
              <a:rPr lang="ko-KR" altLang="en-US" b="1" dirty="0">
                <a:latin typeface="맑은 고딕" panose="020B0503020000020004" pitchFamily="50" charset="-127"/>
              </a:rPr>
              <a:t>서비스</a:t>
            </a:r>
          </a:p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</a:rPr>
              <a:t>02 </a:t>
            </a:r>
            <a:r>
              <a:rPr lang="ko-KR" altLang="en-US" b="1" dirty="0" err="1">
                <a:latin typeface="맑은 고딕" panose="020B0503020000020004" pitchFamily="50" charset="-127"/>
              </a:rPr>
              <a:t>브로드캐스트</a:t>
            </a:r>
            <a:r>
              <a:rPr lang="ko-KR" altLang="en-US" b="1" dirty="0">
                <a:latin typeface="맑은 고딕" panose="020B0503020000020004" pitchFamily="50" charset="-127"/>
              </a:rPr>
              <a:t> 수신기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5247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시작된 서비스 작성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733203"/>
            <a:ext cx="8437760" cy="486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실행 화면</a:t>
            </a:r>
            <a:endParaRPr kumimoji="0"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48880"/>
            <a:ext cx="48006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 smtClean="0"/>
              <a:t>루퍼와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핸들러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예시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StartedService</a:t>
            </a:r>
            <a:r>
              <a:rPr lang="en-US" altLang="ko-KR" dirty="0" smtClean="0"/>
              <a:t> </a:t>
            </a:r>
            <a:r>
              <a:rPr lang="ko-KR" altLang="en-US" dirty="0"/>
              <a:t>예제의 </a:t>
            </a:r>
            <a:r>
              <a:rPr lang="en-US" altLang="ko-KR" dirty="0" err="1"/>
              <a:t>MyService</a:t>
            </a:r>
            <a:r>
              <a:rPr lang="en-US" altLang="ko-KR" dirty="0"/>
              <a:t> </a:t>
            </a:r>
            <a:r>
              <a:rPr lang="ko-KR" altLang="en-US" dirty="0"/>
              <a:t>클래스 코드를 약간 </a:t>
            </a:r>
            <a:r>
              <a:rPr lang="ko-KR" altLang="en-US" dirty="0" smtClean="0"/>
              <a:t>수정한 것</a:t>
            </a:r>
            <a:endParaRPr lang="en-US" altLang="ko-KR" dirty="0" smtClean="0"/>
          </a:p>
          <a:p>
            <a:pPr lvl="1"/>
            <a:r>
              <a:rPr lang="ko-KR" altLang="en-US" dirty="0"/>
              <a:t>“</a:t>
            </a:r>
            <a:r>
              <a:rPr lang="en-US" altLang="ko-KR" dirty="0" err="1" smtClean="0"/>
              <a:t>andbook.example.PLAYMUSIC</a:t>
            </a:r>
            <a:r>
              <a:rPr lang="en-US" altLang="ko-KR" dirty="0"/>
              <a:t>” </a:t>
            </a:r>
            <a:r>
              <a:rPr lang="ko-KR" altLang="en-US" dirty="0"/>
              <a:t>액션을 담고 있는 </a:t>
            </a:r>
            <a:r>
              <a:rPr lang="ko-KR" altLang="en-US" dirty="0" err="1"/>
              <a:t>인텐트를</a:t>
            </a:r>
            <a:r>
              <a:rPr lang="ko-KR" altLang="en-US" dirty="0"/>
              <a:t> 수신했을 때 별도의 스레드를 생성하지 않고 곧바로 </a:t>
            </a:r>
            <a:r>
              <a:rPr lang="ko-KR" altLang="en-US" dirty="0" smtClean="0"/>
              <a:t>처리하되 시간이 </a:t>
            </a:r>
            <a:r>
              <a:rPr lang="ko-KR" altLang="en-US" dirty="0"/>
              <a:t>오래 걸리는 </a:t>
            </a:r>
            <a:r>
              <a:rPr lang="ko-KR" altLang="en-US" dirty="0" smtClean="0"/>
              <a:t>상황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75798"/>
            <a:ext cx="6132211" cy="379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9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ANR (Application </a:t>
            </a:r>
            <a:r>
              <a:rPr lang="en-US" altLang="ko-KR" dirty="0"/>
              <a:t>Not </a:t>
            </a:r>
            <a:r>
              <a:rPr lang="en-US" altLang="ko-KR" dirty="0" smtClean="0"/>
              <a:t>Responding)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/>
              <a:t>메인 스레드가 </a:t>
            </a:r>
            <a:r>
              <a:rPr lang="ko-KR" altLang="en-US" dirty="0" smtClean="0"/>
              <a:t>작업을 오래 처리하느라 </a:t>
            </a:r>
            <a:r>
              <a:rPr lang="en-US" altLang="ko-KR" dirty="0"/>
              <a:t>UI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화면 터치</a:t>
            </a:r>
            <a:r>
              <a:rPr lang="en-US" altLang="ko-KR" dirty="0"/>
              <a:t>)</a:t>
            </a:r>
            <a:r>
              <a:rPr lang="ko-KR" altLang="en-US" dirty="0"/>
              <a:t>를 처리하지 못할 때 주로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48880"/>
            <a:ext cx="24669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6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ko-KR" altLang="en-US" dirty="0" smtClean="0"/>
              <a:t>큐 </a:t>
            </a:r>
            <a:r>
              <a:rPr lang="en-US" altLang="ko-KR" dirty="0" smtClean="0"/>
              <a:t>(Message Queue)</a:t>
            </a:r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/>
              <a:t>스레드에서 작업을 처리하되 당장 처리하지 </a:t>
            </a:r>
            <a:r>
              <a:rPr lang="ko-KR" altLang="en-US" dirty="0" smtClean="0"/>
              <a:t>못하는 </a:t>
            </a:r>
            <a:r>
              <a:rPr lang="ko-KR" altLang="en-US" dirty="0"/>
              <a:t>것은 </a:t>
            </a:r>
            <a:r>
              <a:rPr lang="ko-KR" altLang="en-US" dirty="0" smtClean="0"/>
              <a:t>자료 </a:t>
            </a:r>
            <a:r>
              <a:rPr lang="ko-KR" altLang="en-US" dirty="0"/>
              <a:t>구조에 넣어두었다가 차례로 꺼내서 처리하는 </a:t>
            </a:r>
            <a:r>
              <a:rPr lang="ko-KR" altLang="en-US" dirty="0" smtClean="0"/>
              <a:t>방식</a:t>
            </a:r>
            <a:r>
              <a:rPr lang="en-US" altLang="ko-KR" dirty="0"/>
              <a:t>.</a:t>
            </a:r>
            <a:r>
              <a:rPr lang="ko-KR" altLang="en-US" dirty="0" smtClean="0"/>
              <a:t> 기본으로 제공</a:t>
            </a:r>
            <a:endParaRPr lang="en-US" altLang="ko-KR" dirty="0" smtClean="0"/>
          </a:p>
          <a:p>
            <a:r>
              <a:rPr lang="ko-KR" altLang="en-US" dirty="0" smtClean="0"/>
              <a:t>한 스레드가 여러 </a:t>
            </a:r>
            <a:r>
              <a:rPr lang="ko-KR" altLang="en-US" dirty="0"/>
              <a:t>작업을 순차적으로 </a:t>
            </a:r>
            <a:r>
              <a:rPr lang="ko-KR" altLang="en-US" dirty="0" smtClean="0"/>
              <a:t>처리하는 구조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97" y="2708920"/>
            <a:ext cx="4917231" cy="40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각 개체의 이름과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014537"/>
            <a:ext cx="74295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메시지를 보내고 처리하는 전형적인 코드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38" y="1860455"/>
            <a:ext cx="6780068" cy="47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74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러너블을</a:t>
            </a:r>
            <a:r>
              <a:rPr lang="ko-KR" altLang="en-US" dirty="0"/>
              <a:t> 보내고 처리하는 전형적인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19" y="1916832"/>
            <a:ext cx="6814705" cy="25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60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 smtClean="0"/>
              <a:t>이 예제의 제어 흐름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65" y="2276872"/>
            <a:ext cx="7320868" cy="763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1" r="53529" b="79266"/>
          <a:stretch/>
        </p:blipFill>
        <p:spPr>
          <a:xfrm>
            <a:off x="971601" y="4350847"/>
            <a:ext cx="403244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 smtClean="0"/>
              <a:t>컴포넌트 </a:t>
            </a:r>
            <a:r>
              <a:rPr lang="ko-KR" altLang="en-US" dirty="0"/>
              <a:t>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21218" y="2199478"/>
            <a:ext cx="7179174" cy="3912548"/>
            <a:chOff x="560704" y="2151201"/>
            <a:chExt cx="8686800" cy="473418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20734"/>
            <a:stretch/>
          </p:blipFill>
          <p:spPr>
            <a:xfrm>
              <a:off x="560704" y="2151201"/>
              <a:ext cx="8677275" cy="35787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704" y="5570934"/>
              <a:ext cx="8686800" cy="131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646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604448" cy="48831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smtClean="0"/>
              <a:t>메시지 </a:t>
            </a:r>
            <a:r>
              <a:rPr lang="ko-KR" altLang="en-US" dirty="0"/>
              <a:t>보내고 </a:t>
            </a:r>
            <a:r>
              <a:rPr lang="ko-KR" altLang="en-US" dirty="0" err="1"/>
              <a:t>핸들러에서</a:t>
            </a:r>
            <a:r>
              <a:rPr lang="ko-KR" altLang="en-US" dirty="0"/>
              <a:t> 처리하는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48" y="2370140"/>
            <a:ext cx="7171302" cy="422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8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1600" b="1" dirty="0"/>
              <a:t>서비스의 생명주기를 이해한다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smtClean="0"/>
              <a:t>시작된 </a:t>
            </a:r>
            <a:r>
              <a:rPr lang="ko-KR" altLang="en-US" sz="1600" b="1" dirty="0"/>
              <a:t>서비스를 작성할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 smtClean="0"/>
              <a:t>바인드된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서비스를 작성할 수 있다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 smtClean="0"/>
              <a:t>루퍼와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/>
              <a:t>핸들러</a:t>
            </a:r>
            <a:r>
              <a:rPr lang="ko-KR" altLang="en-US" sz="1600" b="1" dirty="0"/>
              <a:t> 구조를 파악한다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 smtClean="0"/>
              <a:t>브로드캐스트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수신기의 생명주기를 이해한다</a:t>
            </a:r>
            <a:r>
              <a:rPr lang="en-US" altLang="ko-KR" sz="16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600" b="1" dirty="0" err="1" smtClean="0"/>
              <a:t>브로드캐스트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수신기를 작성할 수 있다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604448" cy="48831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smtClean="0"/>
              <a:t>메시지 </a:t>
            </a:r>
            <a:r>
              <a:rPr lang="ko-KR" altLang="en-US" dirty="0"/>
              <a:t>보내고 </a:t>
            </a:r>
            <a:r>
              <a:rPr lang="ko-KR" altLang="en-US" dirty="0" err="1"/>
              <a:t>핸들러에서</a:t>
            </a:r>
            <a:r>
              <a:rPr lang="ko-KR" altLang="en-US" dirty="0"/>
              <a:t> 처리하는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26" y="2348880"/>
            <a:ext cx="7810500" cy="42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94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604448" cy="48831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smtClean="0"/>
              <a:t>메시지 </a:t>
            </a:r>
            <a:r>
              <a:rPr lang="ko-KR" altLang="en-US" dirty="0"/>
              <a:t>보내고 </a:t>
            </a:r>
            <a:r>
              <a:rPr lang="ko-KR" altLang="en-US" dirty="0" err="1"/>
              <a:t>핸들러에서</a:t>
            </a:r>
            <a:r>
              <a:rPr lang="ko-KR" altLang="en-US" dirty="0"/>
              <a:t> 처리하는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42" y="2348880"/>
            <a:ext cx="7155558" cy="44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33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604448" cy="48831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ko-KR" altLang="en-US" dirty="0" smtClean="0"/>
              <a:t>메시지 </a:t>
            </a:r>
            <a:r>
              <a:rPr lang="ko-KR" altLang="en-US" dirty="0"/>
              <a:t>보내고 </a:t>
            </a:r>
            <a:r>
              <a:rPr lang="ko-KR" altLang="en-US" dirty="0" err="1"/>
              <a:t>핸들러에서</a:t>
            </a:r>
            <a:r>
              <a:rPr lang="ko-KR" altLang="en-US" dirty="0"/>
              <a:t> 처리하는 </a:t>
            </a:r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28" y="2309790"/>
            <a:ext cx="7131942" cy="36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78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604448" cy="488319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276872"/>
            <a:ext cx="2103945" cy="34278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994" y="2341588"/>
            <a:ext cx="6494318" cy="26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 smtClean="0"/>
              <a:t>이 예제의 제어 흐름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컴포넌트 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7423203" cy="10941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96" y="4639964"/>
            <a:ext cx="39052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ko-KR" altLang="en-US" dirty="0" smtClean="0"/>
              <a:t>컴포넌트 </a:t>
            </a:r>
            <a:r>
              <a:rPr lang="ko-KR" altLang="en-US" dirty="0"/>
              <a:t>트리를 참고하여 </a:t>
            </a:r>
            <a:r>
              <a:rPr lang="en-US" altLang="ko-KR" dirty="0" smtClean="0"/>
              <a:t>res/layout/activity_main.xml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54" y="2300169"/>
            <a:ext cx="6069235" cy="455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7920880" cy="4883199"/>
          </a:xfrm>
        </p:spPr>
        <p:txBody>
          <a:bodyPr/>
          <a:lstStyle/>
          <a:p>
            <a:r>
              <a:rPr lang="en-US" altLang="ko-KR" dirty="0"/>
              <a:t>MainActivity.java</a:t>
            </a:r>
            <a:r>
              <a:rPr lang="ko-KR" altLang="en-US" dirty="0"/>
              <a:t>는 </a:t>
            </a:r>
            <a:r>
              <a:rPr lang="en-US" altLang="ko-KR" dirty="0"/>
              <a:t>LooperHandler1 </a:t>
            </a:r>
            <a:r>
              <a:rPr lang="ko-KR" altLang="en-US" dirty="0"/>
              <a:t>예제의 </a:t>
            </a:r>
            <a:r>
              <a:rPr lang="en-US" altLang="ko-KR" dirty="0"/>
              <a:t>MainActivity.java </a:t>
            </a:r>
            <a:r>
              <a:rPr lang="ko-KR" altLang="en-US" dirty="0" smtClean="0"/>
              <a:t>내용 재사용</a:t>
            </a:r>
            <a:endParaRPr lang="en-US" altLang="ko-KR" dirty="0" smtClean="0"/>
          </a:p>
          <a:p>
            <a:r>
              <a:rPr lang="ko-KR" altLang="en-US" dirty="0" smtClean="0"/>
              <a:t>계산한 </a:t>
            </a:r>
            <a:r>
              <a:rPr lang="ko-KR" altLang="en-US" dirty="0"/>
              <a:t>결과를 </a:t>
            </a:r>
            <a:r>
              <a:rPr lang="ko-KR" altLang="en-US" dirty="0" err="1"/>
              <a:t>액티비티</a:t>
            </a:r>
            <a:r>
              <a:rPr lang="ko-KR" altLang="en-US" dirty="0"/>
              <a:t> 화면에 표시하는 데 필요한 </a:t>
            </a:r>
            <a:r>
              <a:rPr lang="ko-KR" altLang="en-US" dirty="0" smtClean="0"/>
              <a:t>코드 추가</a:t>
            </a: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8" y="3115099"/>
            <a:ext cx="72199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9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7920880" cy="4883199"/>
          </a:xfrm>
        </p:spPr>
        <p:txBody>
          <a:bodyPr/>
          <a:lstStyle/>
          <a:p>
            <a:r>
              <a:rPr lang="ko-KR" altLang="en-US" dirty="0" smtClean="0"/>
              <a:t>계산한 </a:t>
            </a:r>
            <a:r>
              <a:rPr lang="ko-KR" altLang="en-US" dirty="0"/>
              <a:t>결과를 </a:t>
            </a:r>
            <a:r>
              <a:rPr lang="ko-KR" altLang="en-US" dirty="0" err="1"/>
              <a:t>액티비티</a:t>
            </a:r>
            <a:r>
              <a:rPr lang="ko-KR" altLang="en-US" dirty="0"/>
              <a:t> 화면에 표시하는 데 필요한 </a:t>
            </a:r>
            <a:r>
              <a:rPr lang="ko-KR" altLang="en-US" dirty="0" smtClean="0"/>
              <a:t>코드 추가</a:t>
            </a: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49" y="2264245"/>
            <a:ext cx="7181851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7920880" cy="4883199"/>
          </a:xfrm>
        </p:spPr>
        <p:txBody>
          <a:bodyPr/>
          <a:lstStyle/>
          <a:p>
            <a:r>
              <a:rPr lang="ko-KR" altLang="en-US" dirty="0" smtClean="0"/>
              <a:t>계산한 </a:t>
            </a:r>
            <a:r>
              <a:rPr lang="ko-KR" altLang="en-US" dirty="0"/>
              <a:t>결과를 </a:t>
            </a:r>
            <a:r>
              <a:rPr lang="ko-KR" altLang="en-US" dirty="0" err="1"/>
              <a:t>액티비티</a:t>
            </a:r>
            <a:r>
              <a:rPr lang="ko-KR" altLang="en-US" dirty="0"/>
              <a:t> 화면에 표시하는 데 필요한 </a:t>
            </a:r>
            <a:r>
              <a:rPr lang="ko-KR" altLang="en-US" dirty="0" smtClean="0"/>
              <a:t>코드 추가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3" y="2178975"/>
            <a:ext cx="5629816" cy="47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7920880" cy="4883199"/>
          </a:xfrm>
        </p:spPr>
        <p:txBody>
          <a:bodyPr/>
          <a:lstStyle/>
          <a:p>
            <a:r>
              <a:rPr lang="ko-KR" altLang="en-US" dirty="0" smtClean="0"/>
              <a:t>계산한 </a:t>
            </a:r>
            <a:r>
              <a:rPr lang="ko-KR" altLang="en-US" dirty="0"/>
              <a:t>결과를 </a:t>
            </a:r>
            <a:r>
              <a:rPr lang="ko-KR" altLang="en-US" dirty="0" err="1"/>
              <a:t>액티비티</a:t>
            </a:r>
            <a:r>
              <a:rPr lang="ko-KR" altLang="en-US" dirty="0"/>
              <a:t> 화면에 표시하는 데 필요한 </a:t>
            </a:r>
            <a:r>
              <a:rPr lang="ko-KR" altLang="en-US" dirty="0" smtClean="0"/>
              <a:t>코드 추가</a:t>
            </a:r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2204864"/>
            <a:ext cx="4903015" cy="4692667"/>
            <a:chOff x="909551" y="-2005013"/>
            <a:chExt cx="7219950" cy="704909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965" y="-2005013"/>
              <a:ext cx="7153275" cy="54768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551" y="3462934"/>
              <a:ext cx="7219950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서비스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3096344"/>
          </a:xfrm>
        </p:spPr>
        <p:txBody>
          <a:bodyPr/>
          <a:lstStyle/>
          <a:p>
            <a:r>
              <a:rPr lang="ko-KR" altLang="en-US" dirty="0" smtClean="0"/>
              <a:t>서비스</a:t>
            </a:r>
            <a:r>
              <a:rPr lang="en-US" altLang="ko-KR" dirty="0" smtClean="0"/>
              <a:t>(Service)</a:t>
            </a:r>
            <a:endParaRPr lang="en-US" altLang="ko-KR" dirty="0"/>
          </a:p>
          <a:p>
            <a:pPr lvl="1"/>
            <a:r>
              <a:rPr lang="ko-KR" altLang="en-US" dirty="0" smtClean="0"/>
              <a:t>시간이 </a:t>
            </a:r>
            <a:r>
              <a:rPr lang="ko-KR" altLang="en-US" dirty="0"/>
              <a:t>오래 걸리는 작업을 백그라운드에서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/>
              <a:t>달리 </a:t>
            </a:r>
            <a:r>
              <a:rPr lang="en-US" altLang="ko-KR" dirty="0"/>
              <a:t>UI</a:t>
            </a:r>
            <a:r>
              <a:rPr lang="ko-KR" altLang="en-US" dirty="0"/>
              <a:t>를 가지지 </a:t>
            </a:r>
            <a:r>
              <a:rPr lang="ko-KR" altLang="en-US" dirty="0" smtClean="0"/>
              <a:t>않는 앱 </a:t>
            </a:r>
            <a:r>
              <a:rPr lang="ko-KR" altLang="en-US" dirty="0"/>
              <a:t>구성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서비스의 </a:t>
            </a:r>
            <a:r>
              <a:rPr lang="ko-KR" altLang="en-US" dirty="0"/>
              <a:t>사용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음악 재생이나 파일 </a:t>
            </a:r>
            <a:r>
              <a:rPr lang="ko-KR" altLang="en-US" dirty="0" smtClean="0"/>
              <a:t>다운로드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44924"/>
            <a:ext cx="6203058" cy="38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7920880" cy="488319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err="1"/>
              <a:t>루퍼와</a:t>
            </a:r>
            <a:r>
              <a:rPr lang="ko-KR" altLang="en-US" dirty="0"/>
              <a:t> </a:t>
            </a:r>
            <a:r>
              <a:rPr lang="ko-KR" altLang="en-US" dirty="0" err="1"/>
              <a:t>핸들러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81858"/>
            <a:ext cx="45529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수신기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수신기</a:t>
            </a:r>
            <a:r>
              <a:rPr lang="en-US" altLang="ko-KR" dirty="0" smtClean="0"/>
              <a:t>(Broadcast Receiver)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안드로이드 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앱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자신의 앱에서 발생시킨 </a:t>
            </a:r>
            <a:r>
              <a:rPr lang="ko-KR" altLang="en-US" dirty="0" smtClean="0"/>
              <a:t>이벤트를 </a:t>
            </a:r>
            <a:r>
              <a:rPr lang="ko-KR" altLang="en-US" dirty="0"/>
              <a:t>수신하여 처리하는 앱 구성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err="1"/>
              <a:t>브로드캐스트</a:t>
            </a:r>
            <a:r>
              <a:rPr lang="ko-KR" altLang="en-US" dirty="0"/>
              <a:t> 이벤트의 활용 예로는 배터리 상태를 </a:t>
            </a:r>
            <a:r>
              <a:rPr lang="ko-KR" altLang="en-US" dirty="0" smtClean="0"/>
              <a:t>표시하는 기능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36912"/>
            <a:ext cx="38957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26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수신기 ▶ 기본 구조와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수신기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안드로이드 </a:t>
            </a:r>
            <a:r>
              <a:rPr lang="ko-KR" altLang="en-US" dirty="0"/>
              <a:t>앱의 </a:t>
            </a:r>
            <a:r>
              <a:rPr lang="en-US" altLang="ko-KR" dirty="0"/>
              <a:t>4</a:t>
            </a:r>
            <a:r>
              <a:rPr lang="ko-KR" altLang="en-US" dirty="0"/>
              <a:t>대 구성 </a:t>
            </a:r>
            <a:r>
              <a:rPr lang="ko-KR" altLang="en-US" dirty="0" smtClean="0"/>
              <a:t>요소 중 </a:t>
            </a:r>
            <a:r>
              <a:rPr lang="ko-KR" altLang="en-US" dirty="0"/>
              <a:t>구조가 가장 </a:t>
            </a:r>
            <a:r>
              <a:rPr lang="ko-KR" altLang="en-US" dirty="0" smtClean="0"/>
              <a:t>간단</a:t>
            </a:r>
            <a:endParaRPr lang="en-US" altLang="ko-KR" dirty="0" smtClean="0"/>
          </a:p>
          <a:p>
            <a:pPr lvl="1"/>
            <a:r>
              <a:rPr lang="en-US" altLang="ko-KR" dirty="0" err="1"/>
              <a:t>BroadcastReceiver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ko-KR" altLang="en-US" dirty="0" smtClean="0"/>
              <a:t>상속받고 </a:t>
            </a:r>
            <a:r>
              <a:rPr lang="en-US" altLang="ko-KR" dirty="0" err="1"/>
              <a:t>onReceive</a:t>
            </a:r>
            <a:r>
              <a:rPr lang="en-US" altLang="ko-KR" dirty="0"/>
              <a:t>( ) </a:t>
            </a:r>
            <a:r>
              <a:rPr lang="ko-KR" altLang="en-US" dirty="0"/>
              <a:t>메서드를 재정의하여 </a:t>
            </a:r>
            <a:r>
              <a:rPr lang="ko-KR" altLang="en-US" dirty="0" smtClean="0"/>
              <a:t>만듦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43" y="2492896"/>
            <a:ext cx="6771409" cy="29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8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수신기 ▶ 기본 구조와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수신기 이벤트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이벤트를 처리하기 위해 안드로이드 시스템에 등록할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가지 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74961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컴포넌트 </a:t>
            </a:r>
            <a:r>
              <a:rPr lang="ko-KR" altLang="en-US" dirty="0"/>
              <a:t>트리를 참고하여 </a:t>
            </a:r>
            <a:r>
              <a:rPr lang="en-US" altLang="ko-KR" dirty="0" smtClean="0"/>
              <a:t>res/layout/activity_main.xml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44336"/>
          <a:stretch/>
        </p:blipFill>
        <p:spPr>
          <a:xfrm>
            <a:off x="1000695" y="2564904"/>
            <a:ext cx="728662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컴포넌트 </a:t>
            </a:r>
            <a:r>
              <a:rPr lang="ko-KR" altLang="en-US" dirty="0"/>
              <a:t>트리를 참고하여 </a:t>
            </a:r>
            <a:r>
              <a:rPr lang="en-US" altLang="ko-KR" dirty="0" smtClean="0"/>
              <a:t>res/layout/activity_main.xml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000695" y="2551889"/>
            <a:ext cx="7286625" cy="3245826"/>
            <a:chOff x="1000695" y="2224798"/>
            <a:chExt cx="7286625" cy="32458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55664"/>
            <a:stretch/>
          </p:blipFill>
          <p:spPr>
            <a:xfrm>
              <a:off x="1000695" y="2224798"/>
              <a:ext cx="7286625" cy="246625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2400" y="4575274"/>
              <a:ext cx="7248525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3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/>
              <a:t>좌측 프로젝트 창의 </a:t>
            </a:r>
            <a:r>
              <a:rPr lang="en-US" altLang="ko-KR" dirty="0"/>
              <a:t>app </a:t>
            </a:r>
            <a:r>
              <a:rPr lang="ko-KR" altLang="en-US" dirty="0"/>
              <a:t>폴더에서 </a:t>
            </a:r>
            <a:r>
              <a:rPr lang="ko-KR" altLang="en-US" dirty="0" err="1" smtClean="0"/>
              <a:t>우클릭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en-US" altLang="ko-KR" dirty="0"/>
              <a:t>New]-[Other]-[</a:t>
            </a:r>
            <a:r>
              <a:rPr lang="en-US" altLang="ko-KR" dirty="0" smtClean="0"/>
              <a:t>Broadcast Receiver]</a:t>
            </a:r>
            <a:r>
              <a:rPr lang="ko-KR" altLang="en-US" dirty="0"/>
              <a:t>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447" y="2654405"/>
            <a:ext cx="5589050" cy="42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219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/>
              <a:t>대화상자가 열리면 클래스 이름을 “</a:t>
            </a:r>
            <a:r>
              <a:rPr lang="en-US" altLang="ko-KR" dirty="0"/>
              <a:t>MyReceiver1”</a:t>
            </a:r>
            <a:r>
              <a:rPr lang="ko-KR" altLang="en-US" dirty="0"/>
              <a:t>로 </a:t>
            </a:r>
            <a:r>
              <a:rPr lang="ko-KR" altLang="en-US" dirty="0" smtClean="0"/>
              <a:t>변경</a:t>
            </a:r>
            <a:endParaRPr lang="ko-KR" altLang="en-US" dirty="0"/>
          </a:p>
          <a:p>
            <a:r>
              <a:rPr lang="en-US" altLang="ko-KR" dirty="0" smtClean="0"/>
              <a:t>[</a:t>
            </a:r>
            <a:r>
              <a:rPr lang="en-US" altLang="ko-KR" dirty="0"/>
              <a:t>Finish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780928"/>
            <a:ext cx="56007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1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0017"/>
          <a:stretch/>
        </p:blipFill>
        <p:spPr>
          <a:xfrm>
            <a:off x="1005458" y="2780929"/>
            <a:ext cx="7277100" cy="288032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전달받은 </a:t>
            </a:r>
            <a:r>
              <a:rPr lang="ko-KR" altLang="en-US" dirty="0" err="1" smtClean="0"/>
              <a:t>인텐트에서</a:t>
            </a:r>
            <a:r>
              <a:rPr lang="ko-KR" altLang="en-US" dirty="0" smtClean="0"/>
              <a:t> </a:t>
            </a:r>
            <a:r>
              <a:rPr lang="ko-KR" altLang="en-US" dirty="0"/>
              <a:t>“</a:t>
            </a:r>
            <a:r>
              <a:rPr lang="en-US" altLang="ko-KR" dirty="0" err="1"/>
              <a:t>mydata</a:t>
            </a:r>
            <a:r>
              <a:rPr lang="en-US" altLang="ko-KR" dirty="0"/>
              <a:t>”</a:t>
            </a:r>
            <a:r>
              <a:rPr lang="ko-KR" altLang="en-US" dirty="0"/>
              <a:t>라는 정수형 엑스트라를 꺼내서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출력하는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1232"/>
          <a:stretch/>
        </p:blipFill>
        <p:spPr>
          <a:xfrm>
            <a:off x="1005458" y="2852936"/>
            <a:ext cx="7277100" cy="2810297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전달받은 </a:t>
            </a:r>
            <a:r>
              <a:rPr lang="ko-KR" altLang="en-US" dirty="0" err="1" smtClean="0"/>
              <a:t>인텐트에서</a:t>
            </a:r>
            <a:r>
              <a:rPr lang="ko-KR" altLang="en-US" dirty="0" smtClean="0"/>
              <a:t> </a:t>
            </a:r>
            <a:r>
              <a:rPr lang="ko-KR" altLang="en-US" dirty="0"/>
              <a:t>“</a:t>
            </a:r>
            <a:r>
              <a:rPr lang="en-US" altLang="ko-KR" dirty="0" err="1"/>
              <a:t>mydata</a:t>
            </a:r>
            <a:r>
              <a:rPr lang="en-US" altLang="ko-KR" dirty="0"/>
              <a:t>”</a:t>
            </a:r>
            <a:r>
              <a:rPr lang="ko-KR" altLang="en-US" dirty="0"/>
              <a:t>라는 정수형 엑스트라를 꺼내서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출력하는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서비스 ▶ 기본 구조와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 smtClean="0"/>
              <a:t>서비스의 작동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 서비스를 사용하는 </a:t>
            </a:r>
            <a:r>
              <a:rPr lang="ko-KR" altLang="en-US" dirty="0"/>
              <a:t>앱 구성 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대개는 </a:t>
            </a:r>
            <a:r>
              <a:rPr lang="ko-KR" altLang="en-US" dirty="0" err="1" smtClean="0"/>
              <a:t>액티비티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시작된 서비스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클라이언트가 </a:t>
            </a:r>
            <a:r>
              <a:rPr lang="ko-KR" altLang="en-US" dirty="0" err="1" smtClean="0"/>
              <a:t>인텐트에</a:t>
            </a:r>
            <a:r>
              <a:rPr lang="ko-KR" altLang="en-US" dirty="0" smtClean="0"/>
              <a:t> </a:t>
            </a:r>
            <a:r>
              <a:rPr lang="ko-KR" altLang="en-US" dirty="0"/>
              <a:t>실어 보낸 데이터를 받아 처리하고 </a:t>
            </a:r>
            <a:r>
              <a:rPr lang="ko-KR" altLang="en-US" dirty="0" smtClean="0"/>
              <a:t>끝냄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바인드된</a:t>
            </a:r>
            <a:r>
              <a:rPr lang="ko-KR" altLang="en-US" dirty="0" smtClean="0"/>
              <a:t> 서비스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클라이언트와 서비스 </a:t>
            </a:r>
            <a:r>
              <a:rPr lang="ko-KR" altLang="en-US" dirty="0" smtClean="0"/>
              <a:t>사이에 생성된 </a:t>
            </a:r>
            <a:r>
              <a:rPr lang="ko-KR" altLang="en-US" dirty="0"/>
              <a:t>연결 </a:t>
            </a:r>
            <a:r>
              <a:rPr lang="ko-KR" altLang="en-US" dirty="0" smtClean="0"/>
              <a:t>통로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데이터를 받아 처리한 후 </a:t>
            </a:r>
            <a:r>
              <a:rPr lang="ko-KR" altLang="en-US" dirty="0" smtClean="0"/>
              <a:t>결과 리턴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96123"/>
            <a:ext cx="5308113" cy="381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sz="1600" dirty="0" smtClean="0"/>
              <a:t>AndroidManifest.xml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열기 </a:t>
            </a:r>
            <a:endParaRPr lang="en-US" altLang="ko-KR" sz="1600" dirty="0" smtClean="0"/>
          </a:p>
          <a:p>
            <a:r>
              <a:rPr lang="en-US" altLang="ko-KR" sz="1600" dirty="0" smtClean="0"/>
              <a:t>MyReceiver1 </a:t>
            </a:r>
            <a:r>
              <a:rPr lang="ko-KR" altLang="en-US" sz="1600" dirty="0" err="1"/>
              <a:t>엘리먼트에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인텐트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필터 추가</a:t>
            </a:r>
            <a:endParaRPr lang="en-US" altLang="ko-KR" sz="1600" dirty="0" smtClean="0"/>
          </a:p>
          <a:p>
            <a:r>
              <a:rPr lang="en-US" altLang="ko-KR" sz="1600" dirty="0" smtClean="0"/>
              <a:t>MyReceiver2 </a:t>
            </a:r>
            <a:r>
              <a:rPr lang="ko-KR" altLang="en-US" sz="1600" dirty="0" err="1" smtClean="0"/>
              <a:t>엘리먼트</a:t>
            </a:r>
            <a:r>
              <a:rPr lang="ko-KR" altLang="en-US" sz="1600" dirty="0" smtClean="0"/>
              <a:t> 삭제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77" y="2978059"/>
            <a:ext cx="5388674" cy="39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1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코드 작성</a:t>
            </a:r>
            <a:endParaRPr lang="en-US" altLang="ko-KR" dirty="0" smtClean="0"/>
          </a:p>
          <a:p>
            <a:pPr lvl="1"/>
            <a:r>
              <a:rPr lang="en-US" altLang="ko-KR" dirty="0"/>
              <a:t>MyReceiver2</a:t>
            </a:r>
            <a:r>
              <a:rPr lang="ko-KR" altLang="en-US" dirty="0"/>
              <a:t>를 동적 등록 및 해제하는 </a:t>
            </a:r>
            <a:r>
              <a:rPr lang="ko-KR" altLang="en-US" dirty="0" smtClean="0"/>
              <a:t>코드와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 </a:t>
            </a:r>
            <a:r>
              <a:rPr lang="ko-KR" altLang="en-US" dirty="0"/>
              <a:t>클릭에 따라 </a:t>
            </a:r>
            <a:r>
              <a:rPr lang="en-US" altLang="ko-KR" dirty="0" smtClean="0"/>
              <a:t>MyReceiver1</a:t>
            </a:r>
            <a:r>
              <a:rPr lang="ko-KR" altLang="en-US" dirty="0"/>
              <a:t>과 </a:t>
            </a:r>
            <a:r>
              <a:rPr lang="en-US" altLang="ko-KR" dirty="0"/>
              <a:t>MyReceiver2</a:t>
            </a:r>
            <a:r>
              <a:rPr lang="ko-KR" altLang="en-US" dirty="0"/>
              <a:t>를 각각 활성화하는 코드 작성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58199"/>
            <a:ext cx="6589568" cy="243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코드 작성</a:t>
            </a:r>
            <a:endParaRPr lang="en-US" altLang="ko-KR" dirty="0" smtClean="0"/>
          </a:p>
          <a:p>
            <a:pPr lvl="1"/>
            <a:r>
              <a:rPr lang="en-US" altLang="ko-KR" dirty="0"/>
              <a:t>MyReceiver2</a:t>
            </a:r>
            <a:r>
              <a:rPr lang="ko-KR" altLang="en-US" dirty="0"/>
              <a:t>를 동적 등록 및 해제하는 </a:t>
            </a:r>
            <a:r>
              <a:rPr lang="ko-KR" altLang="en-US" dirty="0" smtClean="0"/>
              <a:t>코드와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 </a:t>
            </a:r>
            <a:r>
              <a:rPr lang="ko-KR" altLang="en-US" dirty="0"/>
              <a:t>클릭에 따라 </a:t>
            </a:r>
            <a:r>
              <a:rPr lang="en-US" altLang="ko-KR" dirty="0" smtClean="0"/>
              <a:t>MyReceiver1</a:t>
            </a:r>
            <a:r>
              <a:rPr lang="ko-KR" altLang="en-US" dirty="0"/>
              <a:t>과 </a:t>
            </a:r>
            <a:r>
              <a:rPr lang="en-US" altLang="ko-KR" dirty="0"/>
              <a:t>MyReceiver2</a:t>
            </a:r>
            <a:r>
              <a:rPr lang="ko-KR" altLang="en-US" dirty="0"/>
              <a:t>를 각각 활성화하는 코드 작성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78" y="2996952"/>
            <a:ext cx="6658842" cy="30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1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코드 작성</a:t>
            </a:r>
            <a:endParaRPr lang="en-US" altLang="ko-KR" dirty="0" smtClean="0"/>
          </a:p>
          <a:p>
            <a:pPr lvl="1"/>
            <a:r>
              <a:rPr lang="en-US" altLang="ko-KR" dirty="0"/>
              <a:t>MyReceiver2</a:t>
            </a:r>
            <a:r>
              <a:rPr lang="ko-KR" altLang="en-US" dirty="0"/>
              <a:t>를 동적 등록 및 해제하는 </a:t>
            </a:r>
            <a:r>
              <a:rPr lang="ko-KR" altLang="en-US" dirty="0" smtClean="0"/>
              <a:t>코드와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 </a:t>
            </a:r>
            <a:r>
              <a:rPr lang="ko-KR" altLang="en-US" dirty="0"/>
              <a:t>클릭에 따라 </a:t>
            </a:r>
            <a:r>
              <a:rPr lang="en-US" altLang="ko-KR" dirty="0" smtClean="0"/>
              <a:t>MyReceiver1</a:t>
            </a:r>
            <a:r>
              <a:rPr lang="ko-KR" altLang="en-US" dirty="0"/>
              <a:t>과 </a:t>
            </a:r>
            <a:r>
              <a:rPr lang="en-US" altLang="ko-KR" dirty="0"/>
              <a:t>MyReceiver2</a:t>
            </a:r>
            <a:r>
              <a:rPr lang="ko-KR" altLang="en-US" dirty="0"/>
              <a:t>를 각각 활성화하는 코드 작성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924944"/>
            <a:ext cx="5460236" cy="35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en-US" altLang="ko-KR" dirty="0" smtClean="0"/>
              <a:t>16~19</a:t>
            </a:r>
            <a:r>
              <a:rPr lang="ko-KR" altLang="en-US" dirty="0" smtClean="0"/>
              <a:t>행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22~25</a:t>
            </a:r>
            <a:r>
              <a:rPr lang="ko-KR" altLang="en-US" dirty="0" smtClean="0"/>
              <a:t>행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31~33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36~38</a:t>
            </a:r>
            <a:r>
              <a:rPr lang="ko-KR" altLang="en-US" dirty="0" smtClean="0"/>
              <a:t>행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47" y="2227286"/>
            <a:ext cx="702945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72" y="3573016"/>
            <a:ext cx="7058025" cy="647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84" y="5013176"/>
            <a:ext cx="70675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89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기본 구조와 생명주기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752252"/>
            <a:ext cx="8208912" cy="484509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43824"/>
            <a:ext cx="5940136" cy="38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수신기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714152"/>
            <a:ext cx="8208912" cy="4883199"/>
          </a:xfrm>
        </p:spPr>
        <p:txBody>
          <a:bodyPr/>
          <a:lstStyle/>
          <a:p>
            <a:r>
              <a:rPr lang="en-US" altLang="ko-KR" dirty="0"/>
              <a:t>ACTION_BOOT_COMPLETED </a:t>
            </a:r>
            <a:r>
              <a:rPr lang="ko-KR" altLang="en-US" dirty="0" smtClean="0"/>
              <a:t>이벤트 처리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매니페스트에</a:t>
            </a:r>
            <a:r>
              <a:rPr lang="ko-KR" altLang="en-US" dirty="0" smtClean="0"/>
              <a:t> </a:t>
            </a:r>
            <a:r>
              <a:rPr lang="ko-KR" altLang="en-US" dirty="0"/>
              <a:t>다음 한 줄을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res/layout/activity_main.xml</a:t>
            </a:r>
            <a:r>
              <a:rPr lang="ko-KR" altLang="en-US" dirty="0"/>
              <a:t>에 </a:t>
            </a:r>
            <a:r>
              <a:rPr lang="ko-KR" altLang="en-US" dirty="0" smtClean="0"/>
              <a:t>앱 동작의 설명 텍스트 추가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693595"/>
            <a:ext cx="5903925" cy="309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555898"/>
            <a:ext cx="72390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30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수신기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1" y="1714152"/>
            <a:ext cx="8442523" cy="4883199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10-5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단계를 </a:t>
            </a:r>
            <a:r>
              <a:rPr lang="ko-KR" altLang="en-US" dirty="0"/>
              <a:t>따라 </a:t>
            </a:r>
            <a:r>
              <a:rPr lang="en-US" altLang="ko-KR" dirty="0" smtClean="0"/>
              <a:t>MyReceiver1</a:t>
            </a:r>
            <a:r>
              <a:rPr lang="ko-KR" altLang="en-US" dirty="0" smtClean="0"/>
              <a:t>과 </a:t>
            </a:r>
            <a:r>
              <a:rPr lang="en-US" altLang="ko-KR" dirty="0"/>
              <a:t>MyReceiver2 </a:t>
            </a:r>
            <a:r>
              <a:rPr lang="ko-KR" altLang="en-US" dirty="0" smtClean="0"/>
              <a:t>클래스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r>
              <a:rPr lang="ko-KR" altLang="en-US" dirty="0"/>
              <a:t>생성된 </a:t>
            </a:r>
            <a:r>
              <a:rPr lang="en-US" altLang="ko-KR" dirty="0" smtClean="0"/>
              <a:t>MyReceiver1 </a:t>
            </a:r>
            <a:r>
              <a:rPr lang="ko-KR" altLang="en-US" dirty="0" smtClean="0"/>
              <a:t>클래스 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61" y="2708920"/>
            <a:ext cx="6485659" cy="337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72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수신기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1" y="1714152"/>
            <a:ext cx="8442523" cy="4883199"/>
          </a:xfrm>
        </p:spPr>
        <p:txBody>
          <a:bodyPr/>
          <a:lstStyle/>
          <a:p>
            <a:r>
              <a:rPr lang="ko-KR" altLang="en-US" dirty="0" smtClean="0"/>
              <a:t>생성된 </a:t>
            </a:r>
            <a:r>
              <a:rPr lang="en-US" altLang="ko-KR" dirty="0" smtClean="0"/>
              <a:t>MyReceiver2 </a:t>
            </a:r>
            <a:r>
              <a:rPr lang="ko-KR" altLang="en-US" dirty="0" smtClean="0"/>
              <a:t>클래스 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305163"/>
            <a:ext cx="6520295" cy="299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3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수신기 활용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1" y="1714152"/>
            <a:ext cx="8442523" cy="4883199"/>
          </a:xfrm>
        </p:spPr>
        <p:txBody>
          <a:bodyPr/>
          <a:lstStyle/>
          <a:p>
            <a:r>
              <a:rPr lang="en-US" altLang="ko-KR" dirty="0" smtClean="0"/>
              <a:t>AndroidManifest.xml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4145"/>
          <a:stretch/>
        </p:blipFill>
        <p:spPr>
          <a:xfrm>
            <a:off x="919791" y="2276872"/>
            <a:ext cx="720090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2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기본 구조와 생명주기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서비스 작동 방식에 따른 </a:t>
            </a:r>
            <a:r>
              <a:rPr lang="ko-KR" altLang="en-US" dirty="0" smtClean="0"/>
              <a:t>생명주기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2" y="1669542"/>
            <a:ext cx="4904195" cy="49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수신기 활용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1" y="1714152"/>
            <a:ext cx="8442523" cy="4883199"/>
          </a:xfrm>
        </p:spPr>
        <p:txBody>
          <a:bodyPr/>
          <a:lstStyle/>
          <a:p>
            <a:r>
              <a:rPr lang="en-US" altLang="ko-KR" dirty="0" smtClean="0"/>
              <a:t>AndroidManifest.xml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3342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74382" y="2420888"/>
            <a:ext cx="7248525" cy="3568293"/>
            <a:chOff x="736358" y="2503547"/>
            <a:chExt cx="7248525" cy="35682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55047"/>
            <a:stretch/>
          </p:blipFill>
          <p:spPr>
            <a:xfrm>
              <a:off x="755576" y="2503547"/>
              <a:ext cx="7200900" cy="249196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58" y="4919315"/>
              <a:ext cx="7248525" cy="1152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7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수신기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1" y="1714152"/>
            <a:ext cx="8442523" cy="48831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en-US" altLang="ko-KR" dirty="0" smtClean="0"/>
              <a:t>MyReceiver2</a:t>
            </a:r>
            <a:r>
              <a:rPr lang="ko-KR" altLang="en-US" dirty="0" smtClean="0"/>
              <a:t> </a:t>
            </a:r>
            <a:r>
              <a:rPr lang="ko-KR" altLang="en-US" dirty="0"/>
              <a:t>동적 등록 및 </a:t>
            </a:r>
            <a:r>
              <a:rPr lang="ko-KR" altLang="en-US" dirty="0" smtClean="0"/>
              <a:t>해제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51184"/>
          <a:stretch/>
        </p:blipFill>
        <p:spPr>
          <a:xfrm>
            <a:off x="1376363" y="2431690"/>
            <a:ext cx="6391275" cy="29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2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수신기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1" y="1714152"/>
            <a:ext cx="8442523" cy="4883199"/>
          </a:xfrm>
        </p:spPr>
        <p:txBody>
          <a:bodyPr/>
          <a:lstStyle/>
          <a:p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en-US" altLang="ko-KR" dirty="0" smtClean="0"/>
              <a:t>MyReceiver2</a:t>
            </a:r>
            <a:r>
              <a:rPr lang="ko-KR" altLang="en-US" dirty="0" smtClean="0"/>
              <a:t> </a:t>
            </a:r>
            <a:r>
              <a:rPr lang="ko-KR" altLang="en-US" dirty="0"/>
              <a:t>동적 등록 및 </a:t>
            </a:r>
            <a:r>
              <a:rPr lang="ko-KR" altLang="en-US" dirty="0" smtClean="0"/>
              <a:t>해제 코드 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8924"/>
          <a:stretch/>
        </p:blipFill>
        <p:spPr>
          <a:xfrm>
            <a:off x="1376363" y="2708920"/>
            <a:ext cx="6391275" cy="306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1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수신기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1" y="1714152"/>
            <a:ext cx="8442523" cy="488319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01669"/>
            <a:ext cx="6053492" cy="34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7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수신기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1" y="1714152"/>
            <a:ext cx="8442523" cy="488319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393821"/>
            <a:ext cx="6376240" cy="352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40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브로드캐스트</a:t>
            </a:r>
            <a:r>
              <a:rPr lang="ko-KR" altLang="en-US" dirty="0"/>
              <a:t> 수신기 ▶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수신기 활용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1" y="1714152"/>
            <a:ext cx="8442523" cy="4883199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80728"/>
            <a:ext cx="8820150" cy="73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76872"/>
            <a:ext cx="4649932" cy="40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847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2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기본 구조와 생명주기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서비스는 </a:t>
            </a:r>
            <a:r>
              <a:rPr lang="en-US" altLang="ko-KR" dirty="0"/>
              <a:t>Service </a:t>
            </a:r>
            <a:r>
              <a:rPr lang="ko-KR" altLang="en-US" dirty="0"/>
              <a:t>클래스를 상속받고 일부 메서드를 </a:t>
            </a:r>
            <a:r>
              <a:rPr lang="ko-KR" altLang="en-US" dirty="0" smtClean="0"/>
              <a:t>재정의해 만듦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27584" y="1772816"/>
            <a:ext cx="5744535" cy="4981409"/>
            <a:chOff x="1771740" y="1721173"/>
            <a:chExt cx="5744535" cy="49814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1740" y="1721173"/>
              <a:ext cx="5744535" cy="188665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2262" y="3488765"/>
              <a:ext cx="5679478" cy="3213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9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서비스 ▶ </a:t>
            </a:r>
            <a:r>
              <a:rPr lang="ko-KR" altLang="en-US" dirty="0" smtClean="0"/>
              <a:t>시작된 서비스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시작된 </a:t>
            </a:r>
            <a:r>
              <a:rPr lang="ko-KR" altLang="en-US" dirty="0" smtClean="0"/>
              <a:t>서비스 작성 및 사용 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909762"/>
            <a:ext cx="83343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10470</TotalTime>
  <Words>1220</Words>
  <Application>Microsoft Office PowerPoint</Application>
  <PresentationFormat>화면 슬라이드 쇼(4:3)</PresentationFormat>
  <Paragraphs>198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5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Office 테마</vt:lpstr>
      <vt:lpstr>PowerPoint 프레젠테이션</vt:lpstr>
      <vt:lpstr>Chapter 10. 서비스와 브로드캐스트 수신기</vt:lpstr>
      <vt:lpstr>PowerPoint 프레젠테이션</vt:lpstr>
      <vt:lpstr>PowerPoint 프레젠테이션</vt:lpstr>
      <vt:lpstr>01 서비스</vt:lpstr>
      <vt:lpstr>01 서비스 ▶ 기본 구조와 생명주기</vt:lpstr>
      <vt:lpstr>01 서비스 ▶ 기본 구조와 생명주기</vt:lpstr>
      <vt:lpstr>01 서비스 ▶ 기본 구조와 생명주기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바인드된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시작된 서비스 작성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01 서비스 ▶ 루퍼와 핸들러</vt:lpstr>
      <vt:lpstr>02 브로드캐스트 수신기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기본 구조와 생명주기</vt:lpstr>
      <vt:lpstr>02 브로드캐스트 수신기 ▶ 브로드캐스트 수신기 활용</vt:lpstr>
      <vt:lpstr>02 브로드캐스트 수신기 ▶ 브로드캐스트 수신기 활용</vt:lpstr>
      <vt:lpstr>02 브로드캐스트 수신기 ▶ 브로드캐스트 수신기 활용</vt:lpstr>
      <vt:lpstr>02 브로드캐스트 수신기 ▶ 브로드캐스트 수신기 활용</vt:lpstr>
      <vt:lpstr>02 브로드캐스트 수신기 ▶ 브로드캐스트 수신기 활용</vt:lpstr>
      <vt:lpstr>02 브로드캐스트 수신기 ▶ 브로드캐스트 수신기 활용</vt:lpstr>
      <vt:lpstr>02 브로드캐스트 수신기 ▶ 브로드캐스트 수신기 활용</vt:lpstr>
      <vt:lpstr>02 브로드캐스트 수신기 ▶ 브로드캐스트 수신기 활용</vt:lpstr>
      <vt:lpstr>02 브로드캐스트 수신기 ▶ 브로드캐스트 수신기 활용</vt:lpstr>
      <vt:lpstr>02 브로드캐스트 수신기 ▶ 브로드캐스트 수신기 활용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1018</cp:revision>
  <dcterms:created xsi:type="dcterms:W3CDTF">2012-07-11T10:23:22Z</dcterms:created>
  <dcterms:modified xsi:type="dcterms:W3CDTF">2018-01-16T05:00:52Z</dcterms:modified>
</cp:coreProperties>
</file>